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2" r:id="rId4"/>
    <p:sldId id="263" r:id="rId5"/>
    <p:sldId id="264" r:id="rId6"/>
    <p:sldId id="265" r:id="rId7"/>
    <p:sldId id="266" r:id="rId8"/>
    <p:sldId id="267" r:id="rId9"/>
    <p:sldId id="268" r:id="rId10"/>
    <p:sldId id="269" r:id="rId11"/>
    <p:sldId id="270" r:id="rId12"/>
    <p:sldId id="271" r:id="rId13"/>
    <p:sldId id="273" r:id="rId14"/>
    <p:sldId id="274" r:id="rId15"/>
    <p:sldId id="275" r:id="rId16"/>
    <p:sldId id="272" r:id="rId17"/>
    <p:sldId id="292" r:id="rId18"/>
    <p:sldId id="289" r:id="rId19"/>
    <p:sldId id="278" r:id="rId20"/>
    <p:sldId id="279" r:id="rId21"/>
    <p:sldId id="280" r:id="rId22"/>
    <p:sldId id="281" r:id="rId23"/>
    <p:sldId id="282" r:id="rId24"/>
    <p:sldId id="283" r:id="rId25"/>
    <p:sldId id="284" r:id="rId26"/>
    <p:sldId id="285" r:id="rId27"/>
    <p:sldId id="286" r:id="rId28"/>
    <p:sldId id="287" r:id="rId29"/>
    <p:sldId id="291" r:id="rId30"/>
    <p:sldId id="290"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48D494B-3802-41D3-AFC9-00264898E5B9}">
          <p14:sldIdLst>
            <p14:sldId id="256"/>
            <p14:sldId id="260"/>
            <p14:sldId id="262"/>
            <p14:sldId id="263"/>
            <p14:sldId id="264"/>
            <p14:sldId id="265"/>
            <p14:sldId id="266"/>
            <p14:sldId id="267"/>
            <p14:sldId id="268"/>
            <p14:sldId id="269"/>
            <p14:sldId id="270"/>
            <p14:sldId id="271"/>
            <p14:sldId id="273"/>
            <p14:sldId id="274"/>
            <p14:sldId id="275"/>
            <p14:sldId id="272"/>
            <p14:sldId id="292"/>
            <p14:sldId id="289"/>
            <p14:sldId id="278"/>
            <p14:sldId id="279"/>
            <p14:sldId id="280"/>
            <p14:sldId id="281"/>
            <p14:sldId id="282"/>
            <p14:sldId id="283"/>
            <p14:sldId id="284"/>
            <p14:sldId id="285"/>
            <p14:sldId id="286"/>
            <p14:sldId id="287"/>
            <p14:sldId id="291"/>
            <p14:sldId id="290"/>
          </p14:sldIdLst>
        </p14:section>
        <p14:section name="Untitled Section" id="{4848C77F-2596-4E17-B4F5-5003053215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78" y="1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4D751F-E95C-4E4F-8845-73E0197BC66B}"/>
              </a:ext>
            </a:extLst>
          </p:cNvPr>
          <p:cNvSpPr>
            <a:spLocks noGrp="1"/>
          </p:cNvSpPr>
          <p:nvPr>
            <p:ph type="ctrTitle"/>
          </p:nvPr>
        </p:nvSpPr>
        <p:spPr/>
        <p:txBody>
          <a:bodyPr/>
          <a:lstStyle/>
          <a:p>
            <a:r>
              <a:rPr lang="en-US" sz="2400" cap="all" dirty="0" smtClean="0">
                <a:solidFill>
                  <a:srgbClr val="000000"/>
                </a:solidFill>
                <a:latin typeface="Times New Roman" panose="02020603050405020304" pitchFamily="18" charset="0"/>
                <a:ea typeface="Times New Roman" panose="02020603050405020304" pitchFamily="18" charset="0"/>
              </a:rPr>
              <a:t>GALEN AND ROMAN MEDICINE</a:t>
            </a:r>
            <a:endParaRPr lang="en-US" sz="2400" dirty="0"/>
          </a:p>
        </p:txBody>
      </p:sp>
    </p:spTree>
    <p:extLst>
      <p:ext uri="{BB962C8B-B14F-4D97-AF65-F5344CB8AC3E}">
        <p14:creationId xmlns:p14="http://schemas.microsoft.com/office/powerpoint/2010/main"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465" y="1086635"/>
            <a:ext cx="9601196" cy="1303867"/>
          </a:xfrm>
        </p:spPr>
        <p:txBody>
          <a:bodyPr>
            <a:normAutofit fontScale="90000"/>
          </a:bodyPr>
          <a:lstStyle/>
          <a:p>
            <a:r>
              <a:rPr lang="en-US" dirty="0" smtClean="0"/>
              <a:t>The first physician of Roman origin, </a:t>
            </a:r>
            <a:r>
              <a:rPr lang="en-US" dirty="0" err="1" smtClean="0"/>
              <a:t>Aulo</a:t>
            </a:r>
            <a:r>
              <a:rPr lang="en-US" dirty="0" smtClean="0"/>
              <a:t> Cornelius </a:t>
            </a:r>
            <a:r>
              <a:rPr lang="en-US" dirty="0" err="1" smtClean="0"/>
              <a:t>Celso</a:t>
            </a:r>
            <a:r>
              <a:rPr lang="en-US" dirty="0" smtClean="0"/>
              <a:t> </a:t>
            </a:r>
            <a:r>
              <a:rPr lang="ru-RU" dirty="0"/>
              <a:t/>
            </a:r>
            <a:br>
              <a:rPr lang="ru-RU" dirty="0"/>
            </a:b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solidFill>
                  <a:schemeClr val="tx1"/>
                </a:solidFill>
              </a:rPr>
              <a:t>The first physician of Roman origin, more of an </a:t>
            </a:r>
            <a:r>
              <a:rPr lang="en-US" dirty="0" err="1" smtClean="0">
                <a:solidFill>
                  <a:schemeClr val="tx1"/>
                </a:solidFill>
              </a:rPr>
              <a:t>encyclopedist</a:t>
            </a:r>
            <a:r>
              <a:rPr lang="en-US" dirty="0" smtClean="0">
                <a:solidFill>
                  <a:schemeClr val="tx1"/>
                </a:solidFill>
              </a:rPr>
              <a:t>, was </a:t>
            </a:r>
            <a:r>
              <a:rPr lang="en-US" dirty="0" err="1" smtClean="0">
                <a:solidFill>
                  <a:schemeClr val="tx1"/>
                </a:solidFill>
              </a:rPr>
              <a:t>Aulus</a:t>
            </a:r>
            <a:r>
              <a:rPr lang="en-US" dirty="0" smtClean="0">
                <a:solidFill>
                  <a:schemeClr val="tx1"/>
                </a:solidFill>
              </a:rPr>
              <a:t> Cornelius </a:t>
            </a:r>
            <a:r>
              <a:rPr lang="en-US" dirty="0" err="1" smtClean="0">
                <a:solidFill>
                  <a:schemeClr val="tx1"/>
                </a:solidFill>
              </a:rPr>
              <a:t>Celsus</a:t>
            </a:r>
            <a:r>
              <a:rPr lang="en-US" dirty="0" smtClean="0">
                <a:solidFill>
                  <a:schemeClr val="tx1"/>
                </a:solidFill>
              </a:rPr>
              <a:t> (</a:t>
            </a:r>
            <a:r>
              <a:rPr lang="en-US" dirty="0" err="1" smtClean="0">
                <a:solidFill>
                  <a:schemeClr val="tx1"/>
                </a:solidFill>
              </a:rPr>
              <a:t>Aulus</a:t>
            </a:r>
            <a:r>
              <a:rPr lang="en-US" dirty="0" smtClean="0">
                <a:solidFill>
                  <a:schemeClr val="tx1"/>
                </a:solidFill>
              </a:rPr>
              <a:t> Cornelius </a:t>
            </a:r>
            <a:r>
              <a:rPr lang="en-US" dirty="0" err="1" smtClean="0">
                <a:solidFill>
                  <a:schemeClr val="tx1"/>
                </a:solidFill>
              </a:rPr>
              <a:t>Celsus</a:t>
            </a:r>
            <a:r>
              <a:rPr lang="en-US" dirty="0" smtClean="0">
                <a:solidFill>
                  <a:schemeClr val="tx1"/>
                </a:solidFill>
              </a:rPr>
              <a:t>, 25 B.C. - 50 A.D.), who in 8 books, written for the first time in Latin, collected prior knowledge of medicine, especially surgery: starting from cataract surgery, hernia, skull trepanation, amputation, </a:t>
            </a:r>
            <a:r>
              <a:rPr lang="en-US" dirty="0" err="1" smtClean="0">
                <a:solidFill>
                  <a:schemeClr val="tx1"/>
                </a:solidFill>
              </a:rPr>
              <a:t>thermocauterization</a:t>
            </a:r>
            <a:r>
              <a:rPr lang="en-US" dirty="0" smtClean="0">
                <a:solidFill>
                  <a:schemeClr val="tx1"/>
                </a:solidFill>
              </a:rPr>
              <a:t> and ligation of blood vessels, own method of removing stones from the urinary bladder, to plastic procedures on the face.</a:t>
            </a:r>
          </a:p>
          <a:p>
            <a:pPr algn="just"/>
            <a:r>
              <a:rPr lang="en-US" dirty="0" smtClean="0">
                <a:solidFill>
                  <a:schemeClr val="tx1"/>
                </a:solidFill>
              </a:rPr>
              <a:t>He also dealt with the history of surgery, and in his work he described in detail the instruments known at the time</a:t>
            </a:r>
            <a:endParaRPr lang="en-US" dirty="0">
              <a:solidFill>
                <a:schemeClr val="tx1"/>
              </a:solidFill>
            </a:endParaRPr>
          </a:p>
        </p:txBody>
      </p:sp>
    </p:spTree>
    <p:extLst>
      <p:ext uri="{BB962C8B-B14F-4D97-AF65-F5344CB8AC3E}">
        <p14:creationId xmlns:p14="http://schemas.microsoft.com/office/powerpoint/2010/main" val="3979083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Pliny the Elder</a:t>
            </a:r>
            <a:endParaRPr lang="en-US" dirty="0"/>
          </a:p>
        </p:txBody>
      </p:sp>
      <p:sp>
        <p:nvSpPr>
          <p:cNvPr id="3" name="Content Placeholder 2"/>
          <p:cNvSpPr>
            <a:spLocks noGrp="1"/>
          </p:cNvSpPr>
          <p:nvPr>
            <p:ph idx="1"/>
          </p:nvPr>
        </p:nvSpPr>
        <p:spPr/>
        <p:txBody>
          <a:bodyPr/>
          <a:lstStyle/>
          <a:p>
            <a:pPr algn="just"/>
            <a:r>
              <a:rPr lang="en-US" dirty="0" smtClean="0">
                <a:solidFill>
                  <a:schemeClr val="tx1"/>
                </a:solidFill>
              </a:rPr>
              <a:t>Gaius </a:t>
            </a:r>
            <a:r>
              <a:rPr lang="en-US" dirty="0" err="1" smtClean="0">
                <a:solidFill>
                  <a:schemeClr val="tx1"/>
                </a:solidFill>
              </a:rPr>
              <a:t>Plinius</a:t>
            </a:r>
            <a:r>
              <a:rPr lang="en-US" dirty="0" smtClean="0">
                <a:solidFill>
                  <a:schemeClr val="tx1"/>
                </a:solidFill>
              </a:rPr>
              <a:t>, better known as </a:t>
            </a:r>
            <a:r>
              <a:rPr lang="en-US" dirty="0" err="1" smtClean="0">
                <a:solidFill>
                  <a:schemeClr val="tx1"/>
                </a:solidFill>
              </a:rPr>
              <a:t>Plinius</a:t>
            </a:r>
            <a:r>
              <a:rPr lang="en-US" dirty="0" smtClean="0">
                <a:solidFill>
                  <a:schemeClr val="tx1"/>
                </a:solidFill>
              </a:rPr>
              <a:t> the Elder (lat. Gaius </a:t>
            </a:r>
            <a:r>
              <a:rPr lang="en-US" dirty="0" err="1" smtClean="0">
                <a:solidFill>
                  <a:schemeClr val="tx1"/>
                </a:solidFill>
              </a:rPr>
              <a:t>Plinius</a:t>
            </a:r>
            <a:r>
              <a:rPr lang="en-US" dirty="0" smtClean="0">
                <a:solidFill>
                  <a:schemeClr val="tx1"/>
                </a:solidFill>
              </a:rPr>
              <a:t> </a:t>
            </a:r>
            <a:r>
              <a:rPr lang="en-US" dirty="0" err="1" smtClean="0">
                <a:solidFill>
                  <a:schemeClr val="tx1"/>
                </a:solidFill>
              </a:rPr>
              <a:t>Secundus</a:t>
            </a:r>
            <a:r>
              <a:rPr lang="en-US" dirty="0" smtClean="0">
                <a:solidFill>
                  <a:schemeClr val="tx1"/>
                </a:solidFill>
              </a:rPr>
              <a:t> </a:t>
            </a:r>
            <a:r>
              <a:rPr lang="en-US" dirty="0" err="1" smtClean="0">
                <a:solidFill>
                  <a:schemeClr val="tx1"/>
                </a:solidFill>
              </a:rPr>
              <a:t>Maior</a:t>
            </a:r>
            <a:r>
              <a:rPr lang="en-US" dirty="0" smtClean="0">
                <a:solidFill>
                  <a:schemeClr val="tx1"/>
                </a:solidFill>
              </a:rPr>
              <a:t>, 23-79 A.D.) was a Roman writer and scientist - naturalist who wrote the work </a:t>
            </a:r>
            <a:r>
              <a:rPr lang="en-US" dirty="0" err="1" smtClean="0">
                <a:solidFill>
                  <a:schemeClr val="tx1"/>
                </a:solidFill>
              </a:rPr>
              <a:t>Naturalis</a:t>
            </a:r>
            <a:r>
              <a:rPr lang="en-US" dirty="0" smtClean="0">
                <a:solidFill>
                  <a:schemeClr val="tx1"/>
                </a:solidFill>
              </a:rPr>
              <a:t> </a:t>
            </a:r>
            <a:r>
              <a:rPr lang="en-US" dirty="0" err="1" smtClean="0">
                <a:solidFill>
                  <a:schemeClr val="tx1"/>
                </a:solidFill>
              </a:rPr>
              <a:t>historia</a:t>
            </a:r>
            <a:r>
              <a:rPr lang="en-US" dirty="0" smtClean="0">
                <a:solidFill>
                  <a:schemeClr val="tx1"/>
                </a:solidFill>
              </a:rPr>
              <a:t> in 37 books with important parts about medicine.</a:t>
            </a:r>
          </a:p>
          <a:p>
            <a:pPr algn="just"/>
            <a:endParaRPr lang="en-US" dirty="0" smtClean="0"/>
          </a:p>
          <a:p>
            <a:pPr algn="just"/>
            <a:r>
              <a:rPr lang="en-US" dirty="0" smtClean="0"/>
              <a:t>Pliny the Elder belonged to the knightly class by origin, he was born in the small town of </a:t>
            </a:r>
            <a:r>
              <a:rPr lang="en-US" dirty="0" err="1" smtClean="0"/>
              <a:t>Comum</a:t>
            </a:r>
            <a:r>
              <a:rPr lang="en-US" dirty="0" smtClean="0"/>
              <a:t> (today's Como) in northern Italy, while he probably received his education in the city of Rome.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0" y="0"/>
            <a:ext cx="1714500" cy="2401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4060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Dioscurides</a:t>
            </a:r>
            <a:r>
              <a:rPr lang="en-US" dirty="0" smtClean="0"/>
              <a:t> of </a:t>
            </a:r>
            <a:r>
              <a:rPr lang="en-US" dirty="0" err="1" smtClean="0"/>
              <a:t>Anzarab</a:t>
            </a:r>
            <a:endParaRPr lang="en-US" dirty="0"/>
          </a:p>
        </p:txBody>
      </p:sp>
      <p:sp>
        <p:nvSpPr>
          <p:cNvPr id="3" name="Content Placeholder 2"/>
          <p:cNvSpPr>
            <a:spLocks noGrp="1"/>
          </p:cNvSpPr>
          <p:nvPr>
            <p:ph idx="1"/>
          </p:nvPr>
        </p:nvSpPr>
        <p:spPr/>
        <p:txBody>
          <a:bodyPr>
            <a:normAutofit/>
          </a:bodyPr>
          <a:lstStyle/>
          <a:p>
            <a:pPr algn="just"/>
            <a:r>
              <a:rPr lang="en-US" b="1" i="1" u="sng" dirty="0" err="1" smtClean="0">
                <a:solidFill>
                  <a:schemeClr val="tx1"/>
                </a:solidFill>
              </a:rPr>
              <a:t>Dioscurides</a:t>
            </a:r>
            <a:r>
              <a:rPr lang="en-US" b="1" i="1" u="sng" dirty="0" smtClean="0">
                <a:solidFill>
                  <a:schemeClr val="tx1"/>
                </a:solidFill>
              </a:rPr>
              <a:t> </a:t>
            </a:r>
            <a:r>
              <a:rPr lang="en-US" dirty="0" smtClean="0">
                <a:solidFill>
                  <a:schemeClr val="tx1"/>
                </a:solidFill>
              </a:rPr>
              <a:t>(</a:t>
            </a:r>
            <a:r>
              <a:rPr lang="en-US" dirty="0" err="1" smtClean="0">
                <a:solidFill>
                  <a:schemeClr val="tx1"/>
                </a:solidFill>
              </a:rPr>
              <a:t>Pedanius</a:t>
            </a:r>
            <a:r>
              <a:rPr lang="en-US" dirty="0" smtClean="0">
                <a:solidFill>
                  <a:schemeClr val="tx1"/>
                </a:solidFill>
              </a:rPr>
              <a:t> </a:t>
            </a:r>
            <a:r>
              <a:rPr lang="en-US" dirty="0" err="1" smtClean="0">
                <a:solidFill>
                  <a:schemeClr val="tx1"/>
                </a:solidFill>
              </a:rPr>
              <a:t>Dioscorides</a:t>
            </a:r>
            <a:r>
              <a:rPr lang="en-US" dirty="0" smtClean="0">
                <a:solidFill>
                  <a:schemeClr val="tx1"/>
                </a:solidFill>
              </a:rPr>
              <a:t>, A.D. 40-90) came to Rome as a military doctor from the ancient Greek city of </a:t>
            </a:r>
            <a:r>
              <a:rPr lang="en-US" dirty="0" err="1" smtClean="0">
                <a:solidFill>
                  <a:schemeClr val="tx1"/>
                </a:solidFill>
              </a:rPr>
              <a:t>Anazarbos</a:t>
            </a:r>
            <a:r>
              <a:rPr lang="en-US" dirty="0" smtClean="0">
                <a:solidFill>
                  <a:schemeClr val="tx1"/>
                </a:solidFill>
              </a:rPr>
              <a:t>. He was a good connoisseur of medicinal herbs.</a:t>
            </a:r>
          </a:p>
          <a:p>
            <a:pPr algn="just"/>
            <a:r>
              <a:rPr lang="en-US" dirty="0" smtClean="0">
                <a:solidFill>
                  <a:schemeClr val="tx1"/>
                </a:solidFill>
              </a:rPr>
              <a:t>He described about 600 plant species; collected throughout the Roman Empire; in 5 books (De </a:t>
            </a:r>
            <a:r>
              <a:rPr lang="en-US" dirty="0" err="1" smtClean="0">
                <a:solidFill>
                  <a:schemeClr val="tx1"/>
                </a:solidFill>
              </a:rPr>
              <a:t>materia</a:t>
            </a:r>
            <a:r>
              <a:rPr lang="en-US" dirty="0" smtClean="0">
                <a:solidFill>
                  <a:schemeClr val="tx1"/>
                </a:solidFill>
              </a:rPr>
              <a:t> </a:t>
            </a:r>
            <a:r>
              <a:rPr lang="en-US" dirty="0" err="1" smtClean="0">
                <a:solidFill>
                  <a:schemeClr val="tx1"/>
                </a:solidFill>
              </a:rPr>
              <a:t>medica</a:t>
            </a:r>
            <a:r>
              <a:rPr lang="en-US" dirty="0" smtClean="0">
                <a:solidFill>
                  <a:schemeClr val="tx1"/>
                </a:solidFill>
              </a:rPr>
              <a:t>), describing different ways of preparing medicinal ingredients.</a:t>
            </a:r>
          </a:p>
          <a:p>
            <a:pPr algn="just"/>
            <a:r>
              <a:rPr lang="en-US" dirty="0" smtClean="0">
                <a:solidFill>
                  <a:schemeClr val="tx1"/>
                </a:solidFill>
              </a:rPr>
              <a:t>He applied local anesthesia, which certainly significantly reduced the previously high mortality during surgical procedures without </a:t>
            </a:r>
            <a:r>
              <a:rPr lang="en-US" dirty="0" smtClean="0"/>
              <a:t>analgesia.</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71450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0209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Soranus</a:t>
            </a:r>
            <a:r>
              <a:rPr lang="en-US" dirty="0" smtClean="0"/>
              <a:t> of Ephesus</a:t>
            </a:r>
            <a:endParaRPr lang="en-US" dirty="0"/>
          </a:p>
        </p:txBody>
      </p:sp>
      <p:sp>
        <p:nvSpPr>
          <p:cNvPr id="3" name="Content Placeholder 2"/>
          <p:cNvSpPr>
            <a:spLocks noGrp="1"/>
          </p:cNvSpPr>
          <p:nvPr>
            <p:ph idx="1"/>
          </p:nvPr>
        </p:nvSpPr>
        <p:spPr/>
        <p:txBody>
          <a:bodyPr>
            <a:normAutofit fontScale="92500"/>
          </a:bodyPr>
          <a:lstStyle/>
          <a:p>
            <a:pPr algn="just"/>
            <a:r>
              <a:rPr lang="en-US" b="1" i="1" u="sng" dirty="0" err="1" smtClean="0">
                <a:solidFill>
                  <a:schemeClr val="tx1"/>
                </a:solidFill>
              </a:rPr>
              <a:t>Soranus</a:t>
            </a:r>
            <a:r>
              <a:rPr lang="en-US" b="1" i="1" u="sng" dirty="0" smtClean="0">
                <a:solidFill>
                  <a:schemeClr val="tx1"/>
                </a:solidFill>
              </a:rPr>
              <a:t> </a:t>
            </a:r>
            <a:r>
              <a:rPr lang="en-US" dirty="0" smtClean="0">
                <a:solidFill>
                  <a:schemeClr val="tx1"/>
                </a:solidFill>
              </a:rPr>
              <a:t>(</a:t>
            </a:r>
            <a:r>
              <a:rPr lang="en-US" dirty="0" err="1" smtClean="0">
                <a:solidFill>
                  <a:schemeClr val="tx1"/>
                </a:solidFill>
              </a:rPr>
              <a:t>Soranus</a:t>
            </a:r>
            <a:r>
              <a:rPr lang="en-US" dirty="0" smtClean="0">
                <a:solidFill>
                  <a:schemeClr val="tx1"/>
                </a:solidFill>
              </a:rPr>
              <a:t> of Ephesus, 98-138 A.D.), was a Greek physician and representative of the Methodist School.</a:t>
            </a:r>
          </a:p>
          <a:p>
            <a:pPr algn="just"/>
            <a:r>
              <a:rPr lang="en-US" dirty="0" smtClean="0">
                <a:solidFill>
                  <a:schemeClr val="tx1"/>
                </a:solidFill>
              </a:rPr>
              <a:t>He made a significant contribution to the anatomy of the female pelvis, gynecology (describing gynecological procedures), childbirth technique, warned about postpartum hygiene and some elements of contraception. During examinations, he used a vaginal speculum (diopter).</a:t>
            </a:r>
          </a:p>
          <a:p>
            <a:pPr algn="just"/>
            <a:r>
              <a:rPr lang="en-US" dirty="0" smtClean="0">
                <a:solidFill>
                  <a:schemeClr val="tx1"/>
                </a:solidFill>
              </a:rPr>
              <a:t>Of the 30 books written, most have failed. 4 have been </a:t>
            </a:r>
            <a:r>
              <a:rPr lang="en-US" dirty="0" smtClean="0"/>
              <a:t>preserved with texts from gynecology, as well as the Latin translation "On acute and chronic diseases".</a:t>
            </a:r>
            <a:endParaRPr lang="en-US" dirty="0"/>
          </a:p>
        </p:txBody>
      </p:sp>
    </p:spTree>
    <p:extLst>
      <p:ext uri="{BB962C8B-B14F-4D97-AF65-F5344CB8AC3E}">
        <p14:creationId xmlns:p14="http://schemas.microsoft.com/office/powerpoint/2010/main" val="2731022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186" y="866097"/>
            <a:ext cx="9601196" cy="1303867"/>
          </a:xfrm>
        </p:spPr>
        <p:txBody>
          <a:bodyPr>
            <a:normAutofit fontScale="90000"/>
          </a:bodyPr>
          <a:lstStyle/>
          <a:p>
            <a:r>
              <a:rPr lang="en-US" dirty="0" smtClean="0"/>
              <a:t>The most important Greek physician, Galen of Pergamum</a:t>
            </a:r>
            <a:endParaRPr lang="en-US" dirty="0"/>
          </a:p>
        </p:txBody>
      </p:sp>
      <p:sp>
        <p:nvSpPr>
          <p:cNvPr id="3" name="Content Placeholder 2"/>
          <p:cNvSpPr>
            <a:spLocks noGrp="1"/>
          </p:cNvSpPr>
          <p:nvPr>
            <p:ph idx="1"/>
          </p:nvPr>
        </p:nvSpPr>
        <p:spPr>
          <a:xfrm>
            <a:off x="1031966" y="2556931"/>
            <a:ext cx="10254343" cy="3530360"/>
          </a:xfrm>
        </p:spPr>
        <p:txBody>
          <a:bodyPr>
            <a:normAutofit fontScale="92500"/>
          </a:bodyPr>
          <a:lstStyle/>
          <a:p>
            <a:pPr algn="just"/>
            <a:r>
              <a:rPr lang="en-US" dirty="0" smtClean="0">
                <a:solidFill>
                  <a:schemeClr val="tx1"/>
                </a:solidFill>
              </a:rPr>
              <a:t>The most important Greek physician in Rome is certainly </a:t>
            </a:r>
            <a:r>
              <a:rPr lang="en-US" dirty="0" err="1" smtClean="0">
                <a:solidFill>
                  <a:schemeClr val="tx1"/>
                </a:solidFill>
              </a:rPr>
              <a:t>Aelius</a:t>
            </a:r>
            <a:r>
              <a:rPr lang="en-US" dirty="0" smtClean="0">
                <a:solidFill>
                  <a:schemeClr val="tx1"/>
                </a:solidFill>
              </a:rPr>
              <a:t> Galen or Claudius Galen, better known as Galen of Pergamum, (lat. </a:t>
            </a:r>
            <a:r>
              <a:rPr lang="en-US" dirty="0" err="1" smtClean="0">
                <a:solidFill>
                  <a:schemeClr val="tx1"/>
                </a:solidFill>
              </a:rPr>
              <a:t>Aelius</a:t>
            </a:r>
            <a:r>
              <a:rPr lang="en-US" dirty="0" smtClean="0">
                <a:solidFill>
                  <a:schemeClr val="tx1"/>
                </a:solidFill>
              </a:rPr>
              <a:t> Claudius </a:t>
            </a:r>
            <a:r>
              <a:rPr lang="en-US" dirty="0" err="1" smtClean="0">
                <a:solidFill>
                  <a:schemeClr val="tx1"/>
                </a:solidFill>
              </a:rPr>
              <a:t>Galenus</a:t>
            </a:r>
            <a:r>
              <a:rPr lang="en-US" dirty="0" smtClean="0">
                <a:solidFill>
                  <a:schemeClr val="tx1"/>
                </a:solidFill>
              </a:rPr>
              <a:t>, 129-199 B.C.), who showed a preference for Hippocrates' </a:t>
            </a:r>
            <a:r>
              <a:rPr lang="en-US" dirty="0" err="1" smtClean="0">
                <a:solidFill>
                  <a:schemeClr val="tx1"/>
                </a:solidFill>
              </a:rPr>
              <a:t>humoral</a:t>
            </a:r>
            <a:r>
              <a:rPr lang="en-US" dirty="0" smtClean="0">
                <a:solidFill>
                  <a:schemeClr val="tx1"/>
                </a:solidFill>
              </a:rPr>
              <a:t> theory as the cause of disease.</a:t>
            </a:r>
          </a:p>
          <a:p>
            <a:pPr algn="just"/>
            <a:r>
              <a:rPr lang="en-US" dirty="0" smtClean="0">
                <a:solidFill>
                  <a:schemeClr val="tx1"/>
                </a:solidFill>
              </a:rPr>
              <a:t>He supplemented Hippocrates' teachings by introducing "</a:t>
            </a:r>
            <a:r>
              <a:rPr lang="en-US" dirty="0" err="1" smtClean="0">
                <a:solidFill>
                  <a:schemeClr val="tx1"/>
                </a:solidFill>
              </a:rPr>
              <a:t>pneuma</a:t>
            </a:r>
            <a:r>
              <a:rPr lang="en-US" dirty="0" smtClean="0">
                <a:solidFill>
                  <a:schemeClr val="tx1"/>
                </a:solidFill>
              </a:rPr>
              <a:t>" and thereby ended the previous conflicts of different schools within Rome. Many historians of medicine consider Galen to be the greatest ancient expert on human anatomy, but as he performed autopsies on animals, his conclusions were often wrong.</a:t>
            </a:r>
          </a:p>
          <a:p>
            <a:pPr algn="just"/>
            <a:r>
              <a:rPr lang="en-US" dirty="0" smtClean="0">
                <a:solidFill>
                  <a:schemeClr val="tx1"/>
                </a:solidFill>
              </a:rPr>
              <a:t>About 400 works in medicine, mathematics, and philosophy were attributed to him, which were indispensable literature for 1,500 years, that is, all the way up to the 19th century.</a:t>
            </a:r>
            <a:endParaRPr lang="en-US"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606" y="210058"/>
            <a:ext cx="17145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988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7463" y="877823"/>
            <a:ext cx="10450286" cy="5261720"/>
          </a:xfrm>
        </p:spPr>
        <p:txBody>
          <a:bodyPr>
            <a:normAutofit lnSpcReduction="10000"/>
          </a:bodyPr>
          <a:lstStyle/>
          <a:p>
            <a:pPr algn="just"/>
            <a:r>
              <a:rPr lang="en-US" dirty="0" smtClean="0">
                <a:solidFill>
                  <a:schemeClr val="tx1"/>
                </a:solidFill>
              </a:rPr>
              <a:t>Galen's description of the workings of the heart, arteries, and veins persisted until 1628, when William Harvey described blood flow with the heart as the driving pump.</a:t>
            </a:r>
          </a:p>
          <a:p>
            <a:pPr algn="just"/>
            <a:r>
              <a:rPr lang="en-US" dirty="0" smtClean="0">
                <a:solidFill>
                  <a:schemeClr val="tx1"/>
                </a:solidFill>
              </a:rPr>
              <a:t>In the 19th century, medical students still read Galen's works to learn basic medical concepts.</a:t>
            </a:r>
          </a:p>
          <a:p>
            <a:pPr algn="just"/>
            <a:r>
              <a:rPr lang="en-US" dirty="0" smtClean="0">
                <a:solidFill>
                  <a:schemeClr val="tx1"/>
                </a:solidFill>
              </a:rPr>
              <a:t>Galen performed numerous nerve ligation experiments to support the theory, still valid today, that the brain controls all muscle movements through the central and peripheral nervous systems.</a:t>
            </a:r>
          </a:p>
          <a:p>
            <a:pPr algn="just"/>
            <a:r>
              <a:rPr lang="en-US" dirty="0" smtClean="0">
                <a:solidFill>
                  <a:schemeClr val="tx1"/>
                </a:solidFill>
              </a:rPr>
              <a:t>Galen was very interested in the dispute between different medical schools and philosophical schools, and his use of direct observation, dissection and vivisection in the training of students is considered a combination of different approaches. This is why his explanation of the concept of disease is called the </a:t>
            </a:r>
            <a:r>
              <a:rPr lang="en-US" b="1" i="1" u="sng" dirty="0" smtClean="0">
                <a:solidFill>
                  <a:schemeClr val="tx1"/>
                </a:solidFill>
              </a:rPr>
              <a:t>synthetic conception of disease.</a:t>
            </a:r>
            <a:endParaRPr lang="en-US" b="1" i="1" u="sng" dirty="0">
              <a:solidFill>
                <a:schemeClr val="tx1"/>
              </a:solidFill>
            </a:endParaRPr>
          </a:p>
        </p:txBody>
      </p:sp>
    </p:spTree>
    <p:extLst>
      <p:ext uri="{BB962C8B-B14F-4D97-AF65-F5344CB8AC3E}">
        <p14:creationId xmlns:p14="http://schemas.microsoft.com/office/powerpoint/2010/main" val="3360585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solidFill>
                  <a:schemeClr val="tx1"/>
                </a:solidFill>
              </a:rPr>
              <a:t>Galen socialized widely with the Roman elite, the rich and powerful. He first became the personal physician of Emperor Marcus Aurelius, and then of his son Commodus.</a:t>
            </a:r>
          </a:p>
          <a:p>
            <a:pPr algn="just"/>
            <a:r>
              <a:rPr lang="en-US" dirty="0" err="1" smtClean="0">
                <a:solidFill>
                  <a:schemeClr val="tx1"/>
                </a:solidFill>
              </a:rPr>
              <a:t>Aelius</a:t>
            </a:r>
            <a:r>
              <a:rPr lang="en-US" dirty="0" smtClean="0">
                <a:solidFill>
                  <a:schemeClr val="tx1"/>
                </a:solidFill>
              </a:rPr>
              <a:t> </a:t>
            </a:r>
            <a:r>
              <a:rPr lang="en-US" dirty="0" err="1" smtClean="0">
                <a:solidFill>
                  <a:schemeClr val="tx1"/>
                </a:solidFill>
              </a:rPr>
              <a:t>Galenius</a:t>
            </a:r>
            <a:r>
              <a:rPr lang="en-US" dirty="0" smtClean="0">
                <a:solidFill>
                  <a:schemeClr val="tx1"/>
                </a:solidFill>
              </a:rPr>
              <a:t> did not suffer from false modesty, so, according to some reports, he fled Rome during the plague epidemic in 166, but it did not harm him much because after returning to Rome he continued his practice, moreover, he held public lectures and public sections </a:t>
            </a:r>
            <a:r>
              <a:rPr lang="en-US" dirty="0" smtClean="0"/>
              <a:t>of animals theatrically</a:t>
            </a:r>
            <a:endParaRPr lang="en-US" dirty="0"/>
          </a:p>
        </p:txBody>
      </p:sp>
    </p:spTree>
    <p:extLst>
      <p:ext uri="{BB962C8B-B14F-4D97-AF65-F5344CB8AC3E}">
        <p14:creationId xmlns:p14="http://schemas.microsoft.com/office/powerpoint/2010/main" val="4165283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593" y="1306286"/>
            <a:ext cx="9734003" cy="4569582"/>
          </a:xfrm>
        </p:spPr>
        <p:txBody>
          <a:bodyPr>
            <a:normAutofit lnSpcReduction="10000"/>
          </a:bodyPr>
          <a:lstStyle/>
          <a:p>
            <a:pPr algn="just"/>
            <a:r>
              <a:rPr lang="en-US" dirty="0" smtClean="0"/>
              <a:t>Galen as the most educated man of his time, most strongly criticized doctors and their ignorance, corruption, greed and sycophancy, equating them with highway robbers.</a:t>
            </a:r>
          </a:p>
          <a:p>
            <a:pPr algn="just"/>
            <a:r>
              <a:rPr lang="en-US" dirty="0" smtClean="0"/>
              <a:t>In order to contribute to the development of the medical profession, Galen did research on animals (most often pigs and goats, but he also used other animals, from the songbird to monkeys and elephants) and after that he made numerous discoveries.</a:t>
            </a:r>
          </a:p>
          <a:p>
            <a:pPr algn="just"/>
            <a:r>
              <a:rPr lang="en-US" dirty="0" smtClean="0"/>
              <a:t>However, in his desire to create a science out of medicine, he made major methodological mistakes, and with various speculations he tried to explain the unknown even more unknown, the controversial even more controversial. During his lifetime, the teaching was turned into a dogma full of errors, which could not be changed for the next 14 centuries.</a:t>
            </a:r>
            <a:endParaRPr lang="en-US" dirty="0"/>
          </a:p>
        </p:txBody>
      </p:sp>
    </p:spTree>
    <p:extLst>
      <p:ext uri="{BB962C8B-B14F-4D97-AF65-F5344CB8AC3E}">
        <p14:creationId xmlns:p14="http://schemas.microsoft.com/office/powerpoint/2010/main" val="1516335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medicine</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solidFill>
                  <a:schemeClr val="tx1"/>
                </a:solidFill>
              </a:rPr>
              <a:t>The assassination of Julius Caesar and the 15-year civil war that followed forced Emperor Augustus to form a professional military medical service. He assigned military doctors; an estate, a pension, a special status in society, a salary twice as high as that paid to an ordinary soldier.</a:t>
            </a:r>
          </a:p>
          <a:p>
            <a:pPr algn="just"/>
            <a:r>
              <a:rPr lang="en-US" dirty="0" smtClean="0">
                <a:solidFill>
                  <a:schemeClr val="tx1"/>
                </a:solidFill>
              </a:rPr>
              <a:t>A mandatory military medical school was also established, although professional teaching was also held privately as part of regular medical practice together with students. In Rome itself, doctors were united in professional societies (lat. </a:t>
            </a:r>
            <a:r>
              <a:rPr lang="en-US" dirty="0" err="1" smtClean="0">
                <a:solidFill>
                  <a:schemeClr val="tx1"/>
                </a:solidFill>
              </a:rPr>
              <a:t>collegia</a:t>
            </a:r>
            <a:r>
              <a:rPr lang="en-US" dirty="0" smtClean="0">
                <a:solidFill>
                  <a:schemeClr val="tx1"/>
                </a:solidFill>
              </a:rPr>
              <a:t>), while the most respected among them were the presidents of the professional society and the emperor's personal physicians (they were called </a:t>
            </a:r>
            <a:r>
              <a:rPr lang="en-US" dirty="0" err="1" smtClean="0">
                <a:solidFill>
                  <a:schemeClr val="tx1"/>
                </a:solidFill>
              </a:rPr>
              <a:t>archiatra</a:t>
            </a:r>
            <a:r>
              <a:rPr lang="en-US" dirty="0" smtClean="0">
                <a:solidFill>
                  <a:schemeClr val="tx1"/>
                </a:solidFill>
              </a:rPr>
              <a:t> (lat. </a:t>
            </a:r>
            <a:r>
              <a:rPr lang="en-US" dirty="0" err="1" smtClean="0">
                <a:solidFill>
                  <a:schemeClr val="tx1"/>
                </a:solidFill>
              </a:rPr>
              <a:t>archiatrus</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4170443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solidFill>
                  <a:schemeClr val="tx1"/>
                </a:solidFill>
              </a:rPr>
              <a:t>Surgical technique in Roman military medicine reached an enviable level, which partly confirmed Hippocrates' thesis that war is the best school for a surgeon.</a:t>
            </a:r>
          </a:p>
          <a:p>
            <a:pPr algn="just"/>
            <a:r>
              <a:rPr lang="en-US" dirty="0" smtClean="0">
                <a:solidFill>
                  <a:schemeClr val="tx1"/>
                </a:solidFill>
              </a:rPr>
              <a:t>Along with the large military camps of the Roman legions, </a:t>
            </a:r>
            <a:r>
              <a:rPr lang="en-US" dirty="0" err="1" smtClean="0">
                <a:solidFill>
                  <a:schemeClr val="tx1"/>
                </a:solidFill>
              </a:rPr>
              <a:t>castrums</a:t>
            </a:r>
            <a:r>
              <a:rPr lang="en-US" dirty="0" smtClean="0">
                <a:solidFill>
                  <a:schemeClr val="tx1"/>
                </a:solidFill>
              </a:rPr>
              <a:t> (lat. </a:t>
            </a:r>
            <a:r>
              <a:rPr lang="en-US" dirty="0" err="1" smtClean="0">
                <a:solidFill>
                  <a:schemeClr val="tx1"/>
                </a:solidFill>
              </a:rPr>
              <a:t>castrum</a:t>
            </a:r>
            <a:r>
              <a:rPr lang="en-US" dirty="0" smtClean="0">
                <a:solidFill>
                  <a:schemeClr val="tx1"/>
                </a:solidFill>
              </a:rPr>
              <a:t> </a:t>
            </a:r>
            <a:r>
              <a:rPr lang="en-US" dirty="0" err="1" smtClean="0">
                <a:solidFill>
                  <a:schemeClr val="tx1"/>
                </a:solidFill>
              </a:rPr>
              <a:t>legionario</a:t>
            </a:r>
            <a:r>
              <a:rPr lang="en-US" dirty="0" smtClean="0">
                <a:solidFill>
                  <a:schemeClr val="tx1"/>
                </a:solidFill>
              </a:rPr>
              <a:t>) military hospitals (lat. </a:t>
            </a:r>
            <a:r>
              <a:rPr lang="en-US" dirty="0" err="1" smtClean="0">
                <a:solidFill>
                  <a:schemeClr val="tx1"/>
                </a:solidFill>
              </a:rPr>
              <a:t>valetudinaria</a:t>
            </a:r>
            <a:r>
              <a:rPr lang="en-US" dirty="0" smtClean="0">
                <a:solidFill>
                  <a:schemeClr val="tx1"/>
                </a:solidFill>
              </a:rPr>
              <a:t>) were established, the model of which would later serve as the basis for the establishment of hospitals in the main centers of the Roman provinces, and so on until the Middle Ages.</a:t>
            </a:r>
            <a:endParaRPr lang="en-US" dirty="0">
              <a:solidFill>
                <a:schemeClr val="tx1"/>
              </a:solidFill>
            </a:endParaRPr>
          </a:p>
        </p:txBody>
      </p:sp>
    </p:spTree>
    <p:extLst>
      <p:ext uri="{BB962C8B-B14F-4D97-AF65-F5344CB8AC3E}">
        <p14:creationId xmlns:p14="http://schemas.microsoft.com/office/powerpoint/2010/main" val="2345612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0342" y="849085"/>
            <a:ext cx="10162903" cy="5133703"/>
          </a:xfrm>
        </p:spPr>
        <p:txBody>
          <a:bodyPr>
            <a:normAutofit/>
          </a:bodyPr>
          <a:lstStyle/>
          <a:p>
            <a:pPr algn="just"/>
            <a:r>
              <a:rPr lang="en-US" dirty="0" smtClean="0">
                <a:solidFill>
                  <a:schemeClr val="tx1"/>
                </a:solidFill>
              </a:rPr>
              <a:t>The medicine of ancient Rome includes the historical period that coincides with the period of civilization that arose from the city-state founded on the Apennine peninsula according to the tradition handed down to us by Titus </a:t>
            </a:r>
            <a:r>
              <a:rPr lang="en-US" dirty="0" err="1" smtClean="0">
                <a:solidFill>
                  <a:schemeClr val="tx1"/>
                </a:solidFill>
              </a:rPr>
              <a:t>Livius</a:t>
            </a:r>
            <a:r>
              <a:rPr lang="en-US" dirty="0" smtClean="0">
                <a:solidFill>
                  <a:schemeClr val="tx1"/>
                </a:solidFill>
              </a:rPr>
              <a:t> in 753 B.C. to the vast empire that surrounded the Mediterranean Sea.</a:t>
            </a:r>
          </a:p>
          <a:p>
            <a:pPr algn="just"/>
            <a:r>
              <a:rPr lang="en-US" dirty="0" smtClean="0">
                <a:solidFill>
                  <a:schemeClr val="tx1"/>
                </a:solidFill>
              </a:rPr>
              <a:t>During its existence, the Roman civilization, and with it its medicine, went from a monarchy, a republic with a combination of oligarchy and democracy, to an autocratic empire.</a:t>
            </a:r>
          </a:p>
          <a:p>
            <a:pPr algn="just"/>
            <a:r>
              <a:rPr lang="en-US" dirty="0" smtClean="0">
                <a:solidFill>
                  <a:schemeClr val="tx1"/>
                </a:solidFill>
              </a:rPr>
              <a:t>The Roman civilization left nothing of its own in medicine. For many centuries it was beneath the honor of the Romans to practice medicine.</a:t>
            </a:r>
          </a:p>
          <a:p>
            <a:pPr algn="just"/>
            <a:r>
              <a:rPr lang="en-US" dirty="0" smtClean="0">
                <a:solidFill>
                  <a:schemeClr val="tx1"/>
                </a:solidFill>
              </a:rPr>
              <a:t>However, what the Romans created in the field of public health and sanitary legislation was not created by anyone until the new century.</a:t>
            </a:r>
            <a:endParaRPr lang="en-US" dirty="0">
              <a:solidFill>
                <a:schemeClr val="tx1"/>
              </a:solidFill>
            </a:endParaRPr>
          </a:p>
        </p:txBody>
      </p:sp>
    </p:spTree>
    <p:extLst>
      <p:ext uri="{BB962C8B-B14F-4D97-AF65-F5344CB8AC3E}">
        <p14:creationId xmlns:p14="http://schemas.microsoft.com/office/powerpoint/2010/main" val="2065480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23744"/>
            <a:ext cx="9601196" cy="3352124"/>
          </a:xfrm>
        </p:spPr>
        <p:txBody>
          <a:bodyPr>
            <a:normAutofit/>
          </a:bodyPr>
          <a:lstStyle/>
          <a:p>
            <a:pPr algn="just"/>
            <a:r>
              <a:rPr lang="en-US" dirty="0" smtClean="0"/>
              <a:t>The structure of military hospitals was identical in all military camps. The hospital was located in the central part of the camp, and was rectangular in shape, 91 m long and 59 m wide, with an area of about 5,400 m².</a:t>
            </a:r>
          </a:p>
          <a:p>
            <a:pPr algn="just"/>
            <a:r>
              <a:rPr lang="en-US" dirty="0" smtClean="0"/>
              <a:t>In the central part of the building there was a courtyard, and along all four sides, there were sick rooms (in which the sick and wounded during the wars were housed). The hospital had 60 rooms, in two rows (external and internal), and each was about 4 x 5 meters in size with doors facing the courtyard or the outside of the hospital.</a:t>
            </a:r>
            <a:endParaRPr lang="en-US" dirty="0"/>
          </a:p>
        </p:txBody>
      </p:sp>
    </p:spTree>
    <p:extLst>
      <p:ext uri="{BB962C8B-B14F-4D97-AF65-F5344CB8AC3E}">
        <p14:creationId xmlns:p14="http://schemas.microsoft.com/office/powerpoint/2010/main" val="3431887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Between the inner and outer series of rooms there was a wide corridor, (which can be seen in the picture on the right). Some of these rooms were used by administrative staff, doctors and medical assistants. At the entrance to the hospital, (according to sketches preserved from other European cities) it can be assumed that there was a large room that serves as the hospital's reception clinic.</a:t>
            </a:r>
          </a:p>
          <a:p>
            <a:pPr algn="just"/>
            <a:r>
              <a:rPr lang="en-US" dirty="0" smtClean="0"/>
              <a:t>Rooms for convalescents had windows for ventilation. In some cases, the hospital had a bathroom with a toilet inside the facility.</a:t>
            </a:r>
            <a:endParaRPr lang="en-US" dirty="0"/>
          </a:p>
        </p:txBody>
      </p:sp>
    </p:spTree>
    <p:extLst>
      <p:ext uri="{BB962C8B-B14F-4D97-AF65-F5344CB8AC3E}">
        <p14:creationId xmlns:p14="http://schemas.microsoft.com/office/powerpoint/2010/main" val="3917839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953589"/>
            <a:ext cx="10058399" cy="5146765"/>
          </a:xfrm>
        </p:spPr>
        <p:txBody>
          <a:bodyPr>
            <a:normAutofit/>
          </a:bodyPr>
          <a:lstStyle/>
          <a:p>
            <a:pPr algn="just"/>
            <a:r>
              <a:rPr lang="en-US" dirty="0" smtClean="0"/>
              <a:t>Doctors performed medical service in praetorian cohorts, legions, companies, on ships of the Roman fleet. They were assisted in their work by medical assistants (lat. </a:t>
            </a:r>
            <a:r>
              <a:rPr lang="en-US" dirty="0" err="1" smtClean="0"/>
              <a:t>capsarius</a:t>
            </a:r>
            <a:r>
              <a:rPr lang="en-US" dirty="0" smtClean="0"/>
              <a:t>). On the battlefield, doctors were armed, but also equipped with boxes that contained basic surgical instruments, bandages and medicines, and equipment for making medicines.</a:t>
            </a:r>
          </a:p>
          <a:p>
            <a:pPr algn="just"/>
            <a:r>
              <a:rPr lang="en-US" dirty="0" smtClean="0"/>
              <a:t>In ancient Rome, a cohort was a military unit that functioned as part of a legion. In the composition of one cohort, there were usually about 480 legionnaires, including six centurions as commanders of the six centuries that made up one cohort. The size of one century was 80 people. There were ten cohorts in one legion, and the first one was twice as large as the other nine, that is, the number of legionnaires in the first cohort was around 900-1,000. Each legion had 24 doctors in its composition.</a:t>
            </a:r>
            <a:endParaRPr lang="en-US" dirty="0"/>
          </a:p>
        </p:txBody>
      </p:sp>
    </p:spTree>
    <p:extLst>
      <p:ext uri="{BB962C8B-B14F-4D97-AF65-F5344CB8AC3E}">
        <p14:creationId xmlns:p14="http://schemas.microsoft.com/office/powerpoint/2010/main" val="2478229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Preventive medical protection</a:t>
            </a:r>
            <a:endParaRPr lang="en-US" dirty="0"/>
          </a:p>
        </p:txBody>
      </p:sp>
      <p:sp>
        <p:nvSpPr>
          <p:cNvPr id="3" name="Content Placeholder 2"/>
          <p:cNvSpPr>
            <a:spLocks noGrp="1"/>
          </p:cNvSpPr>
          <p:nvPr>
            <p:ph idx="1"/>
          </p:nvPr>
        </p:nvSpPr>
        <p:spPr/>
        <p:txBody>
          <a:bodyPr>
            <a:normAutofit/>
          </a:bodyPr>
          <a:lstStyle/>
          <a:p>
            <a:pPr algn="just"/>
            <a:r>
              <a:rPr lang="en-US" dirty="0" smtClean="0">
                <a:solidFill>
                  <a:schemeClr val="tx1"/>
                </a:solidFill>
              </a:rPr>
              <a:t>Members of ancient Rome were great admirers of hygiene and paid great attention to the construction of aqueducts for the supply of fresh water. Numerous preserved remains that can still be found today in the former provinces, including in Serbia, speak of this.</a:t>
            </a:r>
          </a:p>
          <a:p>
            <a:pPr algn="just"/>
            <a:r>
              <a:rPr lang="en-US" dirty="0" smtClean="0">
                <a:solidFill>
                  <a:schemeClr val="tx1"/>
                </a:solidFill>
              </a:rPr>
              <a:t>There were public baths in every city.</a:t>
            </a:r>
          </a:p>
          <a:p>
            <a:pPr algn="just"/>
            <a:r>
              <a:rPr lang="en-US" dirty="0" smtClean="0">
                <a:solidFill>
                  <a:schemeClr val="tx1"/>
                </a:solidFill>
              </a:rPr>
              <a:t>Sewage systems and garbage disposal were at a high level, and in Diocletian's palace there were toilets with running water.</a:t>
            </a:r>
            <a:endParaRPr lang="en-US" dirty="0">
              <a:solidFill>
                <a:schemeClr val="tx1"/>
              </a:solidFill>
            </a:endParaRPr>
          </a:p>
        </p:txBody>
      </p:sp>
    </p:spTree>
    <p:extLst>
      <p:ext uri="{BB962C8B-B14F-4D97-AF65-F5344CB8AC3E}">
        <p14:creationId xmlns:p14="http://schemas.microsoft.com/office/powerpoint/2010/main" val="198743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solidFill>
                  <a:schemeClr val="tx1"/>
                </a:solidFill>
              </a:rPr>
              <a:t>The Roman civilization extremely respected and nurtured the cult of water and abundantly used the benefits of warm and healing spa waters.</a:t>
            </a:r>
          </a:p>
          <a:p>
            <a:pPr algn="just"/>
            <a:r>
              <a:rPr lang="en-US" dirty="0" smtClean="0">
                <a:solidFill>
                  <a:schemeClr val="tx1"/>
                </a:solidFill>
              </a:rPr>
              <a:t>For Romans of all walks of life, bathing and body care are important activities in their free time, as well as for the residents of </a:t>
            </a:r>
            <a:r>
              <a:rPr lang="en-US" dirty="0" err="1" smtClean="0">
                <a:solidFill>
                  <a:schemeClr val="tx1"/>
                </a:solidFill>
              </a:rPr>
              <a:t>Mediana</a:t>
            </a:r>
            <a:r>
              <a:rPr lang="en-US" dirty="0" smtClean="0">
                <a:solidFill>
                  <a:schemeClr val="tx1"/>
                </a:solidFill>
              </a:rPr>
              <a:t>, who daily used the warm and healing spa water from the thermal springs of </a:t>
            </a:r>
            <a:r>
              <a:rPr lang="en-US" dirty="0" err="1" smtClean="0">
                <a:solidFill>
                  <a:schemeClr val="tx1"/>
                </a:solidFill>
              </a:rPr>
              <a:t>Niška</a:t>
            </a:r>
            <a:r>
              <a:rPr lang="en-US" dirty="0" smtClean="0">
                <a:solidFill>
                  <a:schemeClr val="tx1"/>
                </a:solidFill>
              </a:rPr>
              <a:t> </a:t>
            </a:r>
            <a:r>
              <a:rPr lang="en-US" dirty="0" err="1" smtClean="0">
                <a:solidFill>
                  <a:schemeClr val="tx1"/>
                </a:solidFill>
              </a:rPr>
              <a:t>Banja</a:t>
            </a:r>
            <a:r>
              <a:rPr lang="en-US" dirty="0" smtClean="0">
                <a:solidFill>
                  <a:schemeClr val="tx1"/>
                </a:solidFill>
              </a:rPr>
              <a:t> in the thermal baths specially built for that </a:t>
            </a:r>
            <a:r>
              <a:rPr lang="en-US" dirty="0" smtClean="0"/>
              <a:t>purpose.</a:t>
            </a:r>
          </a:p>
        </p:txBody>
      </p:sp>
    </p:spTree>
    <p:extLst>
      <p:ext uri="{BB962C8B-B14F-4D97-AF65-F5344CB8AC3E}">
        <p14:creationId xmlns:p14="http://schemas.microsoft.com/office/powerpoint/2010/main" val="3704492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5211" y="1045029"/>
            <a:ext cx="9943009" cy="4830838"/>
          </a:xfrm>
        </p:spPr>
        <p:txBody>
          <a:bodyPr>
            <a:normAutofit/>
          </a:bodyPr>
          <a:lstStyle/>
          <a:p>
            <a:pPr marL="0" indent="0" algn="just">
              <a:buNone/>
            </a:pPr>
            <a:r>
              <a:rPr lang="en-US" dirty="0" smtClean="0"/>
              <a:t>The baths (baths) that were part of the villa with the </a:t>
            </a:r>
            <a:r>
              <a:rPr lang="en-US" dirty="0" err="1" smtClean="0"/>
              <a:t>peristyle</a:t>
            </a:r>
            <a:r>
              <a:rPr lang="en-US" dirty="0" smtClean="0"/>
              <a:t> on </a:t>
            </a:r>
            <a:r>
              <a:rPr lang="en-US" dirty="0" err="1" smtClean="0"/>
              <a:t>Mediana</a:t>
            </a:r>
            <a:r>
              <a:rPr lang="en-US" dirty="0" smtClean="0"/>
              <a:t> were located on the west side of the audience hall. They consisted of a series of interconnected rooms with different purposes, the most important of which were:</a:t>
            </a:r>
          </a:p>
          <a:p>
            <a:pPr marL="457200" lvl="1" indent="0" algn="just">
              <a:buNone/>
            </a:pPr>
            <a:r>
              <a:rPr lang="en-US" dirty="0" smtClean="0"/>
              <a:t>dressing room (lat. </a:t>
            </a:r>
            <a:r>
              <a:rPr lang="en-US" dirty="0" err="1" smtClean="0"/>
              <a:t>apodyterium</a:t>
            </a:r>
            <a:r>
              <a:rPr lang="en-US" dirty="0" smtClean="0"/>
              <a:t>),</a:t>
            </a:r>
          </a:p>
          <a:p>
            <a:pPr marL="457200" lvl="1" indent="0" algn="just">
              <a:buNone/>
            </a:pPr>
            <a:r>
              <a:rPr lang="en-US" dirty="0" smtClean="0"/>
              <a:t>exercise room (lat. </a:t>
            </a:r>
            <a:r>
              <a:rPr lang="en-US" dirty="0" err="1" smtClean="0"/>
              <a:t>palestra</a:t>
            </a:r>
            <a:r>
              <a:rPr lang="en-US" dirty="0" smtClean="0"/>
              <a:t>),</a:t>
            </a:r>
          </a:p>
          <a:p>
            <a:pPr marL="457200" lvl="1" indent="0" algn="just">
              <a:buNone/>
            </a:pPr>
            <a:r>
              <a:rPr lang="en-US" dirty="0" smtClean="0"/>
              <a:t>warm bath (lat. caldaria),</a:t>
            </a:r>
          </a:p>
          <a:p>
            <a:pPr marL="457200" lvl="1" indent="0" algn="just">
              <a:buNone/>
            </a:pPr>
            <a:r>
              <a:rPr lang="en-US" dirty="0" smtClean="0"/>
              <a:t>cold bath (lat. </a:t>
            </a:r>
            <a:r>
              <a:rPr lang="en-US" dirty="0" err="1" smtClean="0"/>
              <a:t>frigidarium</a:t>
            </a:r>
            <a:r>
              <a:rPr lang="en-US" dirty="0" smtClean="0"/>
              <a:t>)</a:t>
            </a:r>
          </a:p>
          <a:p>
            <a:pPr marL="457200" lvl="1" indent="0" algn="just">
              <a:buNone/>
            </a:pPr>
            <a:r>
              <a:rPr lang="en-US" dirty="0" smtClean="0"/>
              <a:t>sweat room (lat. </a:t>
            </a:r>
            <a:r>
              <a:rPr lang="en-US" dirty="0" err="1" smtClean="0"/>
              <a:t>sudatorium</a:t>
            </a:r>
            <a:r>
              <a:rPr lang="en-US" dirty="0" smtClean="0"/>
              <a:t>),</a:t>
            </a:r>
          </a:p>
          <a:p>
            <a:pPr marL="457200" lvl="1" indent="0" algn="just">
              <a:buNone/>
            </a:pPr>
            <a:r>
              <a:rPr lang="en-US" dirty="0" smtClean="0"/>
              <a:t>fire pit (lat. </a:t>
            </a:r>
            <a:r>
              <a:rPr lang="en-US" dirty="0" err="1" smtClean="0"/>
              <a:t>praefurnium</a:t>
            </a:r>
            <a:r>
              <a:rPr lang="en-US" dirty="0" smtClean="0"/>
              <a:t>), which was located next to the sweat room.</a:t>
            </a:r>
          </a:p>
          <a:p>
            <a:pPr marL="0" indent="0" algn="just">
              <a:buNone/>
            </a:pPr>
            <a:r>
              <a:rPr lang="en-US" dirty="0" smtClean="0"/>
              <a:t>Warm air from the firebox flowed between the columns of the hypocaust and heated the floor below the tub and the sweat room.</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4670" y="2275364"/>
            <a:ext cx="1780930" cy="251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798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Hospitals</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solidFill>
                  <a:schemeClr val="tx1"/>
                </a:solidFill>
              </a:rPr>
              <a:t>In ancient Rome, the first clinics (lat. </a:t>
            </a:r>
            <a:r>
              <a:rPr lang="en-US" dirty="0" err="1" smtClean="0">
                <a:solidFill>
                  <a:schemeClr val="tx1"/>
                </a:solidFill>
              </a:rPr>
              <a:t>tabernae</a:t>
            </a:r>
            <a:r>
              <a:rPr lang="en-US" dirty="0" smtClean="0">
                <a:solidFill>
                  <a:schemeClr val="tx1"/>
                </a:solidFill>
              </a:rPr>
              <a:t> </a:t>
            </a:r>
            <a:r>
              <a:rPr lang="en-US" dirty="0" err="1" smtClean="0">
                <a:solidFill>
                  <a:schemeClr val="tx1"/>
                </a:solidFill>
              </a:rPr>
              <a:t>medicae</a:t>
            </a:r>
            <a:r>
              <a:rPr lang="en-US" dirty="0" smtClean="0">
                <a:solidFill>
                  <a:schemeClr val="tx1"/>
                </a:solidFill>
              </a:rPr>
              <a:t>) were created, the forerunners of modern polyclinics and dispensaries where the sick were treated free of charge.</a:t>
            </a:r>
          </a:p>
          <a:p>
            <a:pPr algn="just"/>
            <a:r>
              <a:rPr lang="en-US" dirty="0" smtClean="0">
                <a:solidFill>
                  <a:schemeClr val="tx1"/>
                </a:solidFill>
              </a:rPr>
              <a:t>The Romans are also responsible for establishing the first public hospitals of Aesculapius. One of these was founded on the island of Tiber in 293 B.C. as a temple dedicated to Aesculapius.</a:t>
            </a:r>
          </a:p>
          <a:p>
            <a:pPr algn="just"/>
            <a:r>
              <a:rPr lang="en-US" dirty="0" smtClean="0">
                <a:solidFill>
                  <a:schemeClr val="tx1"/>
                </a:solidFill>
              </a:rPr>
              <a:t>In fact, these were not real hospitals where the sick were taken care of, but a kind of isolator (infirmary) where sick slaves were brought </a:t>
            </a:r>
            <a:r>
              <a:rPr lang="en-US" dirty="0" smtClean="0"/>
              <a:t>by their owners when they thought that they would not be cured.</a:t>
            </a:r>
            <a:endParaRPr lang="en-US" dirty="0"/>
          </a:p>
        </p:txBody>
      </p:sp>
    </p:spTree>
    <p:extLst>
      <p:ext uri="{BB962C8B-B14F-4D97-AF65-F5344CB8AC3E}">
        <p14:creationId xmlns:p14="http://schemas.microsoft.com/office/powerpoint/2010/main" val="3432271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8720" y="1110343"/>
            <a:ext cx="9707877" cy="4765525"/>
          </a:xfrm>
        </p:spPr>
        <p:txBody>
          <a:bodyPr>
            <a:normAutofit/>
          </a:bodyPr>
          <a:lstStyle/>
          <a:p>
            <a:pPr algn="just"/>
            <a:r>
              <a:rPr lang="en-US" dirty="0" smtClean="0"/>
              <a:t>There is no evidence that there was any organized care for the sick, so it is assumed that they were most likely brought there and left to their own fate.</a:t>
            </a:r>
          </a:p>
          <a:p>
            <a:pPr algn="just"/>
            <a:r>
              <a:rPr lang="en-US" dirty="0" smtClean="0"/>
              <a:t>Emperor Claudius is known to have insisted on putting an end to this practice by giving guarantees that if a slave recovered from his illness he could be considered a free man.</a:t>
            </a:r>
          </a:p>
          <a:p>
            <a:pPr algn="just"/>
            <a:r>
              <a:rPr lang="en-US" dirty="0" smtClean="0">
                <a:solidFill>
                  <a:schemeClr val="tx1"/>
                </a:solidFill>
              </a:rPr>
              <a:t>Aesculapius' isolators and </a:t>
            </a:r>
            <a:r>
              <a:rPr lang="en-US" dirty="0" err="1" smtClean="0">
                <a:solidFill>
                  <a:schemeClr val="tx1"/>
                </a:solidFill>
              </a:rPr>
              <a:t>tabernae</a:t>
            </a:r>
            <a:r>
              <a:rPr lang="en-US" dirty="0" smtClean="0">
                <a:solidFill>
                  <a:schemeClr val="tx1"/>
                </a:solidFill>
              </a:rPr>
              <a:t> </a:t>
            </a:r>
            <a:r>
              <a:rPr lang="en-US" dirty="0" err="1" smtClean="0">
                <a:solidFill>
                  <a:schemeClr val="tx1"/>
                </a:solidFill>
              </a:rPr>
              <a:t>medicae</a:t>
            </a:r>
            <a:r>
              <a:rPr lang="en-US" dirty="0" smtClean="0">
                <a:solidFill>
                  <a:schemeClr val="tx1"/>
                </a:solidFill>
              </a:rPr>
              <a:t> were the first hospital and ambulatory institutions intended for the treatment of civilians, and the large-scale military hospitals, which were located in barracks or tents as part of military camps (cohorts).</a:t>
            </a:r>
          </a:p>
          <a:p>
            <a:pPr algn="just"/>
            <a:r>
              <a:rPr lang="en-US" dirty="0" smtClean="0">
                <a:solidFill>
                  <a:schemeClr val="tx1"/>
                </a:solidFill>
              </a:rPr>
              <a:t> They had operating rooms, instruments and a kitchen.</a:t>
            </a:r>
            <a:endParaRPr lang="en-US" dirty="0">
              <a:solidFill>
                <a:schemeClr val="tx1"/>
              </a:solidFill>
            </a:endParaRPr>
          </a:p>
        </p:txBody>
      </p:sp>
    </p:spTree>
    <p:extLst>
      <p:ext uri="{BB962C8B-B14F-4D97-AF65-F5344CB8AC3E}">
        <p14:creationId xmlns:p14="http://schemas.microsoft.com/office/powerpoint/2010/main" val="927584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fall of the Roman Empire and its medicine</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solidFill>
                  <a:schemeClr val="tx1"/>
                </a:solidFill>
              </a:rPr>
              <a:t>In 395, the Roman Empire split into two parts. Illyria (the western part of the Balkans) becomes a bloody area, threatened by epidemics and the migration of people and the arrival of the South Slavs, which begins a new period in the history of these areas, which the Roman Empire slowly leads to ruin.</a:t>
            </a:r>
          </a:p>
          <a:p>
            <a:pPr algn="just"/>
            <a:r>
              <a:rPr lang="en-US" dirty="0" smtClean="0">
                <a:solidFill>
                  <a:schemeClr val="tx1"/>
                </a:solidFill>
              </a:rPr>
              <a:t>With the decline of the Roman Empire came the erosion of the morals and knowledge of Greek doctors.</a:t>
            </a:r>
          </a:p>
          <a:p>
            <a:pPr algn="just"/>
            <a:r>
              <a:rPr lang="en-US" dirty="0" smtClean="0">
                <a:solidFill>
                  <a:schemeClr val="tx1"/>
                </a:solidFill>
              </a:rPr>
              <a:t>Pliny the Elder writes about it:..."Physicians chase newspapers in full view of the world, in order to stand out and become famous, and they make deals with the lives of their patients; they also argue miserably among themselves by the sick bed and each one advises something else, just to show himself to be independent, hence the inscription on the grave of one who died that "he died because of the multitude of doctors who treated him"...</a:t>
            </a:r>
            <a:endParaRPr lang="en-US" dirty="0">
              <a:solidFill>
                <a:schemeClr val="tx1"/>
              </a:solidFill>
            </a:endParaRPr>
          </a:p>
        </p:txBody>
      </p:sp>
    </p:spTree>
    <p:extLst>
      <p:ext uri="{BB962C8B-B14F-4D97-AF65-F5344CB8AC3E}">
        <p14:creationId xmlns:p14="http://schemas.microsoft.com/office/powerpoint/2010/main" val="2052414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Roman Empire disintegrated in 395 into the Eastern and Western Roman Empires (after the death of Emperor Theodosius).</a:t>
            </a:r>
          </a:p>
          <a:p>
            <a:r>
              <a:rPr lang="en-US" dirty="0" smtClean="0"/>
              <a:t>The Western Roman Empire ceased to exist in 476, and the Eastern Roman Empire (Byzantium) lasted until 1453.</a:t>
            </a:r>
          </a:p>
          <a:p>
            <a:r>
              <a:rPr lang="en-US" dirty="0" smtClean="0"/>
              <a:t>With the fall of Byzantium, the slave system was abolished and the feudal system began, which lasted for the next 1000 years.</a:t>
            </a:r>
            <a:endParaRPr lang="en-US" dirty="0"/>
          </a:p>
        </p:txBody>
      </p:sp>
    </p:spTree>
    <p:extLst>
      <p:ext uri="{BB962C8B-B14F-4D97-AF65-F5344CB8AC3E}">
        <p14:creationId xmlns:p14="http://schemas.microsoft.com/office/powerpoint/2010/main" val="1084962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0343" y="953589"/>
            <a:ext cx="10215154" cy="5199017"/>
          </a:xfrm>
        </p:spPr>
        <p:txBody>
          <a:bodyPr>
            <a:normAutofit/>
          </a:bodyPr>
          <a:lstStyle/>
          <a:p>
            <a:pPr algn="just"/>
            <a:r>
              <a:rPr lang="en-US" dirty="0" smtClean="0">
                <a:solidFill>
                  <a:schemeClr val="tx1"/>
                </a:solidFill>
              </a:rPr>
              <a:t>You can learn about ancient Roman medicine from the available written sources, tombstones of people who were engaged in treatment in that period, as well as from the analysis of numerous medical devices and materials from which medical, primarily surgical instruments of that time were made (not so rarely similar to today's medical instruments ).</a:t>
            </a:r>
          </a:p>
          <a:p>
            <a:pPr algn="just"/>
            <a:r>
              <a:rPr lang="en-US" dirty="0" smtClean="0">
                <a:solidFill>
                  <a:schemeClr val="tx1"/>
                </a:solidFill>
              </a:rPr>
              <a:t>In the early stages, autochthonous Roman medicine was strongly influenced by the Etruscan heritage and ancient Greek medicine (just as ancient Greek medicine drew its knowledge from the sources of Mesopotamian and ancient Egyptian medicine).</a:t>
            </a:r>
          </a:p>
          <a:p>
            <a:pPr algn="just"/>
            <a:r>
              <a:rPr lang="en-US" dirty="0" smtClean="0"/>
              <a:t>Trade and wars that reigned in Europe and the Mediterranean during that historical period accelerated the flow of information and medical thoughts.</a:t>
            </a:r>
            <a:endParaRPr lang="ru-RU" dirty="0"/>
          </a:p>
        </p:txBody>
      </p:sp>
    </p:spTree>
    <p:extLst>
      <p:ext uri="{BB962C8B-B14F-4D97-AF65-F5344CB8AC3E}">
        <p14:creationId xmlns:p14="http://schemas.microsoft.com/office/powerpoint/2010/main" val="31732872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Thank you for your attention!</a:t>
            </a:r>
            <a:endParaRPr lang="en-US" dirty="0"/>
          </a:p>
        </p:txBody>
      </p:sp>
    </p:spTree>
    <p:extLst>
      <p:ext uri="{BB962C8B-B14F-4D97-AF65-F5344CB8AC3E}">
        <p14:creationId xmlns:p14="http://schemas.microsoft.com/office/powerpoint/2010/main" val="2161478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4590" y="1191138"/>
            <a:ext cx="9601196" cy="1303867"/>
          </a:xfrm>
        </p:spPr>
        <p:txBody>
          <a:bodyPr>
            <a:normAutofit fontScale="90000"/>
          </a:bodyPr>
          <a:lstStyle/>
          <a:p>
            <a:r>
              <a:rPr lang="en-US" dirty="0" smtClean="0"/>
              <a:t>Magical religious medicine</a:t>
            </a:r>
            <a:r>
              <a:rPr lang="sr-Cyrl-RS" dirty="0"/>
              <a:t/>
            </a:r>
            <a:br>
              <a:rPr lang="sr-Cyrl-RS" dirty="0"/>
            </a:b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smtClean="0">
                <a:solidFill>
                  <a:schemeClr val="tx1"/>
                </a:solidFill>
              </a:rPr>
              <a:t>Until the arrival of Greek doctors, ancient Roman medicine was based mainly on magical and religious foundations.</a:t>
            </a:r>
          </a:p>
          <a:p>
            <a:pPr algn="just"/>
            <a:r>
              <a:rPr lang="en-US" dirty="0" smtClean="0">
                <a:solidFill>
                  <a:schemeClr val="tx1"/>
                </a:solidFill>
              </a:rPr>
              <a:t>Religious superstition prevailed among the people: that illness was the result of displeasure of the gods, so the respect for many gods resulted in belief in their healing power in case of the appearance of various diseases. Almost every part of the body had its own patron god.</a:t>
            </a:r>
          </a:p>
          <a:p>
            <a:pPr algn="just"/>
            <a:r>
              <a:rPr lang="en-US" dirty="0" err="1" smtClean="0">
                <a:solidFill>
                  <a:schemeClr val="tx1"/>
                </a:solidFill>
              </a:rPr>
              <a:t>Hepatoscopy</a:t>
            </a:r>
            <a:r>
              <a:rPr lang="en-US" dirty="0" smtClean="0">
                <a:solidFill>
                  <a:schemeClr val="tx1"/>
                </a:solidFill>
              </a:rPr>
              <a:t> (reading divine messages from the livers of sacrificed animals) was popular in ancient Rome. Such divination by observing the abdominal organs (liver, but also heart, lungs, gall) of sacrificial animals originated from the Etruscan heritage), was performed by the so-called </a:t>
            </a:r>
            <a:r>
              <a:rPr lang="en-US" dirty="0" err="1" smtClean="0">
                <a:solidFill>
                  <a:schemeClr val="tx1"/>
                </a:solidFill>
              </a:rPr>
              <a:t>haruspics</a:t>
            </a:r>
            <a:r>
              <a:rPr lang="en-US" dirty="0" smtClean="0">
                <a:solidFill>
                  <a:schemeClr val="tx1"/>
                </a:solidFill>
              </a:rPr>
              <a:t> addressed by the executors of civil and military authority in Rome. Namely, the liver was considered the center of the soul and the main human organ.</a:t>
            </a:r>
            <a:endParaRPr lang="ru-RU" dirty="0" smtClean="0">
              <a:solidFill>
                <a:schemeClr val="tx1"/>
              </a:solidFill>
            </a:endParaRPr>
          </a:p>
          <a:p>
            <a:endParaRPr lang="ru-RU" dirty="0"/>
          </a:p>
          <a:p>
            <a:endParaRPr lang="ru-RU" dirty="0" smtClean="0"/>
          </a:p>
          <a:p>
            <a:endParaRPr lang="ru-RU" dirty="0"/>
          </a:p>
          <a:p>
            <a:endParaRPr lang="en-US" dirty="0"/>
          </a:p>
        </p:txBody>
      </p:sp>
    </p:spTree>
    <p:extLst>
      <p:ext uri="{BB962C8B-B14F-4D97-AF65-F5344CB8AC3E}">
        <p14:creationId xmlns:p14="http://schemas.microsoft.com/office/powerpoint/2010/main" val="239658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5029" y="1515290"/>
            <a:ext cx="10110650" cy="4493623"/>
          </a:xfrm>
        </p:spPr>
        <p:txBody>
          <a:bodyPr>
            <a:normAutofit/>
          </a:bodyPr>
          <a:lstStyle/>
          <a:p>
            <a:pPr algn="just"/>
            <a:r>
              <a:rPr lang="en-US" dirty="0" smtClean="0">
                <a:solidFill>
                  <a:schemeClr val="tx1"/>
                </a:solidFill>
              </a:rPr>
              <a:t>The Romans, as cattle-breeding people, had a lot of knowledge about the healing properties of plants passed down from generation to generation. </a:t>
            </a:r>
          </a:p>
          <a:p>
            <a:pPr algn="just"/>
            <a:r>
              <a:rPr lang="en-US" dirty="0" smtClean="0">
                <a:solidFill>
                  <a:schemeClr val="tx1"/>
                </a:solidFill>
              </a:rPr>
              <a:t>That's why it can be said about the Ancient physician that in addition to surgical skills (developed rapidly due to mass injuries in constant warfare), he also possessed a solid knowledge of the healing abilities of medicinal plants and different ways and forms of preparing herbal preparations (ointments, tablets, poultices).</a:t>
            </a:r>
          </a:p>
          <a:p>
            <a:pPr algn="just"/>
            <a:r>
              <a:rPr lang="en-US" dirty="0" smtClean="0">
                <a:solidFill>
                  <a:schemeClr val="tx1"/>
                </a:solidFill>
              </a:rPr>
              <a:t>The Romans inherited thousands of years of knowledge of the medicinal or intoxicating effect of many plants such as anise, basil, mint, garlic and onion, wormwood, sage, valerian, sedum, frankincense, myrtle, St. John's </a:t>
            </a:r>
            <a:r>
              <a:rPr lang="en-US" dirty="0" err="1" smtClean="0">
                <a:solidFill>
                  <a:schemeClr val="tx1"/>
                </a:solidFill>
              </a:rPr>
              <a:t>wort</a:t>
            </a:r>
            <a:r>
              <a:rPr lang="en-US" dirty="0" smtClean="0">
                <a:solidFill>
                  <a:schemeClr val="tx1"/>
                </a:solidFill>
              </a:rPr>
              <a:t>, etc.</a:t>
            </a:r>
            <a:endParaRPr lang="en-US" dirty="0">
              <a:solidFill>
                <a:schemeClr val="tx1"/>
              </a:solidFill>
            </a:endParaRPr>
          </a:p>
        </p:txBody>
      </p:sp>
    </p:spTree>
    <p:extLst>
      <p:ext uri="{BB962C8B-B14F-4D97-AF65-F5344CB8AC3E}">
        <p14:creationId xmlns:p14="http://schemas.microsoft.com/office/powerpoint/2010/main" val="3384989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penetration of Greek medicine and the first Roman doctors</a:t>
            </a:r>
            <a:endParaRPr lang="en-US" dirty="0"/>
          </a:p>
        </p:txBody>
      </p:sp>
      <p:sp>
        <p:nvSpPr>
          <p:cNvPr id="3" name="Content Placeholder 2"/>
          <p:cNvSpPr>
            <a:spLocks noGrp="1"/>
          </p:cNvSpPr>
          <p:nvPr>
            <p:ph idx="1"/>
          </p:nvPr>
        </p:nvSpPr>
        <p:spPr>
          <a:xfrm>
            <a:off x="981891" y="2500231"/>
            <a:ext cx="9925595" cy="3560935"/>
          </a:xfrm>
        </p:spPr>
        <p:txBody>
          <a:bodyPr>
            <a:noAutofit/>
          </a:bodyPr>
          <a:lstStyle/>
          <a:p>
            <a:pPr algn="just"/>
            <a:r>
              <a:rPr lang="en-US" sz="1800" dirty="0" smtClean="0">
                <a:solidFill>
                  <a:schemeClr val="tx1"/>
                </a:solidFill>
              </a:rPr>
              <a:t>The plague epidemic that swept ancient Rome in 293 B.C. hastened the arrival of Greek physicians. Namely, powerless before the onslaught of an increasingly widespread epidemic of plague, which literally "mowed down everything before it", forced the Senate to make a decision to seek advice from the Sibylline books (lat. </a:t>
            </a:r>
            <a:r>
              <a:rPr lang="en-US" sz="1800" dirty="0" err="1" smtClean="0">
                <a:solidFill>
                  <a:schemeClr val="tx1"/>
                </a:solidFill>
              </a:rPr>
              <a:t>Libri</a:t>
            </a:r>
            <a:r>
              <a:rPr lang="en-US" sz="1800" dirty="0" smtClean="0">
                <a:solidFill>
                  <a:schemeClr val="tx1"/>
                </a:solidFill>
              </a:rPr>
              <a:t> </a:t>
            </a:r>
            <a:r>
              <a:rPr lang="en-US" sz="1800" dirty="0" err="1" smtClean="0">
                <a:solidFill>
                  <a:schemeClr val="tx1"/>
                </a:solidFill>
              </a:rPr>
              <a:t>Sibyllini</a:t>
            </a:r>
            <a:r>
              <a:rPr lang="en-US" sz="1800" dirty="0" smtClean="0">
                <a:solidFill>
                  <a:schemeClr val="tx1"/>
                </a:solidFill>
              </a:rPr>
              <a:t> - collections of prophecies; which are attributed to the prophetess </a:t>
            </a:r>
            <a:r>
              <a:rPr lang="en-US" sz="1800" dirty="0" err="1" smtClean="0">
                <a:solidFill>
                  <a:schemeClr val="tx1"/>
                </a:solidFill>
              </a:rPr>
              <a:t>Sibylla</a:t>
            </a:r>
            <a:r>
              <a:rPr lang="en-US" sz="1800" dirty="0" smtClean="0">
                <a:solidFill>
                  <a:schemeClr val="tx1"/>
                </a:solidFill>
              </a:rPr>
              <a:t> from Cumae), which resulted in the introduction and spread of </a:t>
            </a:r>
            <a:r>
              <a:rPr lang="en-US" sz="1800" b="1" dirty="0" smtClean="0">
                <a:solidFill>
                  <a:schemeClr val="tx1"/>
                </a:solidFill>
              </a:rPr>
              <a:t>the cult of </a:t>
            </a:r>
            <a:r>
              <a:rPr lang="en-US" sz="1800" b="1" dirty="0" err="1" smtClean="0">
                <a:solidFill>
                  <a:schemeClr val="tx1"/>
                </a:solidFill>
              </a:rPr>
              <a:t>Asklepios</a:t>
            </a:r>
            <a:r>
              <a:rPr lang="en-US" sz="1800" dirty="0" smtClean="0">
                <a:solidFill>
                  <a:schemeClr val="tx1"/>
                </a:solidFill>
              </a:rPr>
              <a:t> (Latin: Aesculapius - Aesculapius), who was revered in Greece centuries before as the only god protecting against disease.</a:t>
            </a:r>
          </a:p>
          <a:p>
            <a:pPr algn="just"/>
            <a:r>
              <a:rPr lang="en-US" sz="1800" dirty="0" smtClean="0">
                <a:solidFill>
                  <a:schemeClr val="tx1"/>
                </a:solidFill>
              </a:rPr>
              <a:t>With the spread of the Asclepius cult, Greek doctors came to Rome and brought with them a completely new view of the causes, origin and development of diseases, almost completely free of magic and religiosity.</a:t>
            </a:r>
          </a:p>
          <a:p>
            <a:pPr algn="just"/>
            <a:r>
              <a:rPr lang="en-US" sz="1800" dirty="0" smtClean="0">
                <a:solidFill>
                  <a:schemeClr val="tx1"/>
                </a:solidFill>
              </a:rPr>
              <a:t>In that period, when the Greek civilization was extinguished under the invasion of Rome, at the same time, on Roman soil, the collected Greek medical knowledge, of all kinds, different approaches </a:t>
            </a:r>
            <a:r>
              <a:rPr lang="en-US" sz="1800" dirty="0" smtClean="0"/>
              <a:t>and schools, which had previously been created in the Greek civilization, was consolidated and shaped.</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1327" y="1"/>
            <a:ext cx="1560576" cy="2461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3660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smtClean="0">
                <a:solidFill>
                  <a:schemeClr val="tx1"/>
                </a:solidFill>
              </a:rPr>
              <a:t>The arrival of Greek doctors met with fierce resistance from Roman traditionalists committed to magic and religious heritage, among whom </a:t>
            </a:r>
            <a:r>
              <a:rPr lang="en-US" b="1" dirty="0" smtClean="0">
                <a:solidFill>
                  <a:schemeClr val="tx1"/>
                </a:solidFill>
              </a:rPr>
              <a:t>Marcus </a:t>
            </a:r>
            <a:r>
              <a:rPr lang="en-US" b="1" dirty="0" err="1" smtClean="0">
                <a:solidFill>
                  <a:schemeClr val="tx1"/>
                </a:solidFill>
              </a:rPr>
              <a:t>Porcius</a:t>
            </a:r>
            <a:r>
              <a:rPr lang="en-US" b="1" dirty="0" smtClean="0">
                <a:solidFill>
                  <a:schemeClr val="tx1"/>
                </a:solidFill>
              </a:rPr>
              <a:t> Cato </a:t>
            </a:r>
            <a:r>
              <a:rPr lang="en-US" dirty="0" smtClean="0">
                <a:solidFill>
                  <a:schemeClr val="tx1"/>
                </a:solidFill>
              </a:rPr>
              <a:t>(lat. Marcus </a:t>
            </a:r>
            <a:r>
              <a:rPr lang="en-US" dirty="0" err="1" smtClean="0">
                <a:solidFill>
                  <a:schemeClr val="tx1"/>
                </a:solidFill>
              </a:rPr>
              <a:t>Porcius</a:t>
            </a:r>
            <a:r>
              <a:rPr lang="en-US" dirty="0" smtClean="0">
                <a:solidFill>
                  <a:schemeClr val="tx1"/>
                </a:solidFill>
              </a:rPr>
              <a:t> Cato 234-149 BC) stood out.</a:t>
            </a:r>
          </a:p>
          <a:p>
            <a:pPr algn="just"/>
            <a:r>
              <a:rPr lang="en-US" dirty="0" smtClean="0">
                <a:solidFill>
                  <a:schemeClr val="tx1"/>
                </a:solidFill>
              </a:rPr>
              <a:t>Cato was the author of Lat. De </a:t>
            </a:r>
            <a:r>
              <a:rPr lang="en-US" dirty="0" err="1" smtClean="0">
                <a:solidFill>
                  <a:schemeClr val="tx1"/>
                </a:solidFill>
              </a:rPr>
              <a:t>Agri</a:t>
            </a:r>
            <a:r>
              <a:rPr lang="en-US" dirty="0" smtClean="0">
                <a:solidFill>
                  <a:schemeClr val="tx1"/>
                </a:solidFill>
              </a:rPr>
              <a:t> </a:t>
            </a:r>
            <a:r>
              <a:rPr lang="en-US" dirty="0" err="1" smtClean="0">
                <a:solidFill>
                  <a:schemeClr val="tx1"/>
                </a:solidFill>
              </a:rPr>
              <a:t>Cultura</a:t>
            </a:r>
            <a:r>
              <a:rPr lang="en-US" dirty="0" smtClean="0">
                <a:solidFill>
                  <a:schemeClr val="tx1"/>
                </a:solidFill>
              </a:rPr>
              <a:t>, in which he collected the previous botanical knowledge from traditional (folk) medicine, but also a lot of elements of magic. He attached great importance to wool, cabbage and </a:t>
            </a:r>
            <a:r>
              <a:rPr lang="en-US" dirty="0" err="1" smtClean="0">
                <a:solidFill>
                  <a:schemeClr val="tx1"/>
                </a:solidFill>
              </a:rPr>
              <a:t>urinotherapy</a:t>
            </a:r>
            <a:r>
              <a:rPr lang="en-US" dirty="0" smtClean="0">
                <a:solidFill>
                  <a:schemeClr val="tx1"/>
                </a:solidFill>
              </a:rPr>
              <a:t>, and as a traditionalist he forbade his son to try to turn to Greek doctors for help, considering them dangerous for the future of Roman society.</a:t>
            </a:r>
          </a:p>
          <a:p>
            <a:pPr algn="just"/>
            <a:r>
              <a:rPr lang="en-US" dirty="0" smtClean="0">
                <a:solidFill>
                  <a:schemeClr val="tx1"/>
                </a:solidFill>
              </a:rPr>
              <a:t>During the eighties of the 2nd century BC. n. e. Cato often appeared as a bitter opponent of the Scipio family and their efforts to strengthen Greek influence on Roman culture. However, according to ancient tradition, Cato himself eventually learned the Greek language.</a:t>
            </a:r>
            <a:endParaRPr 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262" y="139764"/>
            <a:ext cx="1714500"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975360" y="1150485"/>
            <a:ext cx="3580638" cy="461665"/>
          </a:xfrm>
          <a:prstGeom prst="rect">
            <a:avLst/>
          </a:prstGeom>
        </p:spPr>
        <p:txBody>
          <a:bodyPr wrap="square">
            <a:spAutoFit/>
          </a:bodyPr>
          <a:lstStyle/>
          <a:p>
            <a:r>
              <a:rPr lang="en-US" sz="2400" b="1" dirty="0" smtClean="0"/>
              <a:t>Marcus </a:t>
            </a:r>
            <a:r>
              <a:rPr lang="en-US" sz="2400" b="1" dirty="0" err="1" smtClean="0"/>
              <a:t>Porcius</a:t>
            </a:r>
            <a:r>
              <a:rPr lang="en-US" sz="2400" b="1" dirty="0" smtClean="0"/>
              <a:t> Cato</a:t>
            </a:r>
            <a:endParaRPr lang="en-US" sz="2400" b="1" dirty="0"/>
          </a:p>
        </p:txBody>
      </p:sp>
    </p:spTree>
    <p:extLst>
      <p:ext uri="{BB962C8B-B14F-4D97-AF65-F5344CB8AC3E}">
        <p14:creationId xmlns:p14="http://schemas.microsoft.com/office/powerpoint/2010/main" val="1555879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first recorded </a:t>
            </a:r>
            <a:r>
              <a:rPr lang="en-US" dirty="0" err="1" smtClean="0"/>
              <a:t>Arhagat</a:t>
            </a:r>
            <a:r>
              <a:rPr lang="en-US" dirty="0" smtClean="0"/>
              <a:t> physician</a:t>
            </a:r>
            <a:endParaRPr lang="en-US" dirty="0"/>
          </a:p>
        </p:txBody>
      </p:sp>
      <p:sp>
        <p:nvSpPr>
          <p:cNvPr id="3" name="Content Placeholder 2"/>
          <p:cNvSpPr>
            <a:spLocks noGrp="1"/>
          </p:cNvSpPr>
          <p:nvPr>
            <p:ph idx="1"/>
          </p:nvPr>
        </p:nvSpPr>
        <p:spPr/>
        <p:txBody>
          <a:bodyPr/>
          <a:lstStyle/>
          <a:p>
            <a:pPr algn="just"/>
            <a:r>
              <a:rPr lang="en-US" dirty="0" smtClean="0">
                <a:solidFill>
                  <a:schemeClr val="tx1"/>
                </a:solidFill>
              </a:rPr>
              <a:t>The first recorded doctor was a certain </a:t>
            </a:r>
            <a:r>
              <a:rPr lang="en-US" dirty="0" err="1" smtClean="0">
                <a:solidFill>
                  <a:schemeClr val="tx1"/>
                </a:solidFill>
              </a:rPr>
              <a:t>Archagat</a:t>
            </a:r>
            <a:r>
              <a:rPr lang="en-US" dirty="0" smtClean="0">
                <a:solidFill>
                  <a:schemeClr val="tx1"/>
                </a:solidFill>
              </a:rPr>
              <a:t> (</a:t>
            </a:r>
            <a:r>
              <a:rPr lang="en-US" dirty="0" err="1" smtClean="0">
                <a:solidFill>
                  <a:schemeClr val="tx1"/>
                </a:solidFill>
              </a:rPr>
              <a:t>Archaghatus</a:t>
            </a:r>
            <a:r>
              <a:rPr lang="en-US" dirty="0" smtClean="0">
                <a:solidFill>
                  <a:schemeClr val="tx1"/>
                </a:solidFill>
              </a:rPr>
              <a:t> from Sparta) who came in 219 B.C., and in that period, like other Greek doctors, he did not enjoy a special reputation, so there were conflicting opinions about his work.</a:t>
            </a:r>
          </a:p>
          <a:p>
            <a:pPr algn="just"/>
            <a:r>
              <a:rPr lang="en-US" dirty="0" smtClean="0">
                <a:solidFill>
                  <a:schemeClr val="tx1"/>
                </a:solidFill>
              </a:rPr>
              <a:t>According to some sources, he </a:t>
            </a:r>
            <a:r>
              <a:rPr lang="en-US" dirty="0" smtClean="0"/>
              <a:t>was famous for his surgical skills in performing operations, and earned the title of </a:t>
            </a:r>
            <a:r>
              <a:rPr lang="en-US" dirty="0" err="1" smtClean="0"/>
              <a:t>carnifex</a:t>
            </a:r>
            <a:r>
              <a:rPr lang="en-US" dirty="0" smtClean="0"/>
              <a:t>, and according to others, he was called the butcher and as such was expelled from Rome.</a:t>
            </a:r>
            <a:endParaRPr lang="en-US" dirty="0"/>
          </a:p>
        </p:txBody>
      </p:sp>
    </p:spTree>
    <p:extLst>
      <p:ext uri="{BB962C8B-B14F-4D97-AF65-F5344CB8AC3E}">
        <p14:creationId xmlns:p14="http://schemas.microsoft.com/office/powerpoint/2010/main" val="34093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Asclepiades</a:t>
            </a:r>
            <a:r>
              <a:rPr lang="en-US" dirty="0" smtClean="0"/>
              <a:t> of Bithynia</a:t>
            </a:r>
            <a:endParaRPr lang="en-US" dirty="0"/>
          </a:p>
        </p:txBody>
      </p:sp>
      <p:sp>
        <p:nvSpPr>
          <p:cNvPr id="3" name="Content Placeholder 2"/>
          <p:cNvSpPr>
            <a:spLocks noGrp="1"/>
          </p:cNvSpPr>
          <p:nvPr>
            <p:ph idx="1"/>
          </p:nvPr>
        </p:nvSpPr>
        <p:spPr>
          <a:xfrm>
            <a:off x="1295401" y="2556932"/>
            <a:ext cx="9601196" cy="3648796"/>
          </a:xfrm>
        </p:spPr>
        <p:txBody>
          <a:bodyPr>
            <a:normAutofit fontScale="85000" lnSpcReduction="20000"/>
          </a:bodyPr>
          <a:lstStyle/>
          <a:p>
            <a:pPr algn="just"/>
            <a:r>
              <a:rPr lang="en-US" dirty="0" smtClean="0">
                <a:solidFill>
                  <a:schemeClr val="tx1"/>
                </a:solidFill>
              </a:rPr>
              <a:t>After almost a century, another Greek doctor who came to Rome, around 100 BC, </a:t>
            </a:r>
            <a:r>
              <a:rPr lang="en-US" b="1" dirty="0" err="1" smtClean="0">
                <a:solidFill>
                  <a:schemeClr val="tx1"/>
                </a:solidFill>
              </a:rPr>
              <a:t>Asclepiades</a:t>
            </a:r>
            <a:r>
              <a:rPr lang="en-US" dirty="0" smtClean="0">
                <a:solidFill>
                  <a:schemeClr val="tx1"/>
                </a:solidFill>
              </a:rPr>
              <a:t> (</a:t>
            </a:r>
            <a:r>
              <a:rPr lang="en-US" dirty="0" err="1" smtClean="0">
                <a:solidFill>
                  <a:schemeClr val="tx1"/>
                </a:solidFill>
              </a:rPr>
              <a:t>Asclepiades</a:t>
            </a:r>
            <a:r>
              <a:rPr lang="en-US" dirty="0" smtClean="0">
                <a:solidFill>
                  <a:schemeClr val="tx1"/>
                </a:solidFill>
              </a:rPr>
              <a:t> from Bithynia) is mentioned. He was an ancient Greek physician born in Chios in the Asia Minor province of Bithynia, who spent part of his life in Rome and was quite influential, thanks to his association with the Roman elite.</a:t>
            </a:r>
          </a:p>
          <a:p>
            <a:pPr algn="just"/>
            <a:r>
              <a:rPr lang="en-US" dirty="0" err="1" smtClean="0">
                <a:solidFill>
                  <a:schemeClr val="tx1"/>
                </a:solidFill>
              </a:rPr>
              <a:t>Asclepiades</a:t>
            </a:r>
            <a:r>
              <a:rPr lang="en-US" dirty="0" smtClean="0">
                <a:solidFill>
                  <a:schemeClr val="tx1"/>
                </a:solidFill>
              </a:rPr>
              <a:t> sought to create a new theory of disease, based on the flow of separated particles through the pores in the human body. His treatment was aimed at re-establishing harmony through proper nutrition, physical activity and bathing. That is why he was an opponent of Hippocrates, whose science about the role of nature in the origin of disease he considered overrated and ridiculed him.</a:t>
            </a:r>
          </a:p>
          <a:p>
            <a:pPr algn="just"/>
            <a:r>
              <a:rPr lang="en-US" dirty="0" smtClean="0">
                <a:solidFill>
                  <a:schemeClr val="tx1"/>
                </a:solidFill>
              </a:rPr>
              <a:t>With his theory that the cause of disease lies in the expansion and contraction of the atoms that make up the human body, he became the originator of the so-called Methodical schools (whose representatives did not respect anatomy and physiology; considering that only 6 months are enough for the entire acquisition of knowledge in medicine).</a:t>
            </a:r>
            <a:endParaRPr lang="en-US" dirty="0">
              <a:solidFill>
                <a:schemeClr val="tx1"/>
              </a:solidFill>
            </a:endParaRPr>
          </a:p>
        </p:txBody>
      </p:sp>
    </p:spTree>
    <p:extLst>
      <p:ext uri="{BB962C8B-B14F-4D97-AF65-F5344CB8AC3E}">
        <p14:creationId xmlns:p14="http://schemas.microsoft.com/office/powerpoint/2010/main" val="296371502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1416</TotalTime>
  <Words>3447</Words>
  <Application>Microsoft Office PowerPoint</Application>
  <PresentationFormat>Custom</PresentationFormat>
  <Paragraphs>101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Organic</vt:lpstr>
      <vt:lpstr>GALEN AND ROMAN MEDICINE</vt:lpstr>
      <vt:lpstr>PowerPoint Presentation</vt:lpstr>
      <vt:lpstr>PowerPoint Presentation</vt:lpstr>
      <vt:lpstr>Magical religious medicine </vt:lpstr>
      <vt:lpstr>PowerPoint Presentation</vt:lpstr>
      <vt:lpstr>The penetration of Greek medicine and the first Roman doctors</vt:lpstr>
      <vt:lpstr>PowerPoint Presentation</vt:lpstr>
      <vt:lpstr>The first recorded Arhagat physician</vt:lpstr>
      <vt:lpstr>Asclepiades of Bithynia</vt:lpstr>
      <vt:lpstr>The first physician of Roman origin, Aulo Cornelius Celso  </vt:lpstr>
      <vt:lpstr>Pliny the Elder</vt:lpstr>
      <vt:lpstr>Dioscurides of Anzarab</vt:lpstr>
      <vt:lpstr>Soranus of Ephesus</vt:lpstr>
      <vt:lpstr>The most important Greek physician, Galen of Pergamum</vt:lpstr>
      <vt:lpstr>PowerPoint Presentation</vt:lpstr>
      <vt:lpstr>PowerPoint Presentation</vt:lpstr>
      <vt:lpstr>PowerPoint Presentation</vt:lpstr>
      <vt:lpstr>Military medicine</vt:lpstr>
      <vt:lpstr>PowerPoint Presentation</vt:lpstr>
      <vt:lpstr>PowerPoint Presentation</vt:lpstr>
      <vt:lpstr>PowerPoint Presentation</vt:lpstr>
      <vt:lpstr>PowerPoint Presentation</vt:lpstr>
      <vt:lpstr>Preventive medical protection</vt:lpstr>
      <vt:lpstr>PowerPoint Presentation</vt:lpstr>
      <vt:lpstr>PowerPoint Presentation</vt:lpstr>
      <vt:lpstr>Hospitals</vt:lpstr>
      <vt:lpstr>PowerPoint Presentation</vt:lpstr>
      <vt:lpstr>The fall of the Roman Empire and its medicine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44</cp:revision>
  <dcterms:created xsi:type="dcterms:W3CDTF">2023-09-13T09:19:15Z</dcterms:created>
  <dcterms:modified xsi:type="dcterms:W3CDTF">2024-01-31T20:22:12Z</dcterms:modified>
</cp:coreProperties>
</file>